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4.xml" ContentType="application/vnd.openxmlformats-officedocument.theme+xml"/>
  <Override PartName="/ppt/slideLayouts/slideLayout10.xml" ContentType="application/vnd.openxmlformats-officedocument.presentationml.slideLayout+xml"/>
  <Override PartName="/ppt/theme/theme5.xml" ContentType="application/vnd.openxmlformats-officedocument.theme+xml"/>
  <Override PartName="/ppt/slideLayouts/slideLayout11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1" r:id="rId1"/>
    <p:sldMasterId id="2147483703" r:id="rId2"/>
    <p:sldMasterId id="2147483705" r:id="rId3"/>
    <p:sldMasterId id="2147483707" r:id="rId4"/>
    <p:sldMasterId id="2147483661" r:id="rId5"/>
    <p:sldMasterId id="2147483686" r:id="rId6"/>
  </p:sldMasterIdLst>
  <p:notesMasterIdLst>
    <p:notesMasterId r:id="rId12"/>
  </p:notesMasterIdLst>
  <p:handoutMasterIdLst>
    <p:handoutMasterId r:id="rId13"/>
  </p:handoutMasterIdLst>
  <p:sldIdLst>
    <p:sldId id="281" r:id="rId7"/>
    <p:sldId id="301" r:id="rId8"/>
    <p:sldId id="299" r:id="rId9"/>
    <p:sldId id="300" r:id="rId10"/>
    <p:sldId id="298" r:id="rId11"/>
  </p:sldIdLst>
  <p:sldSz cx="12192000" cy="6858000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A2332"/>
    <a:srgbClr val="910513"/>
    <a:srgbClr val="7283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653"/>
    <p:restoredTop sz="75418"/>
  </p:normalViewPr>
  <p:slideViewPr>
    <p:cSldViewPr snapToGrid="0" snapToObjects="1">
      <p:cViewPr varScale="1">
        <p:scale>
          <a:sx n="126" d="100"/>
          <a:sy n="126" d="100"/>
        </p:scale>
        <p:origin x="808" y="19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10" d="100"/>
          <a:sy n="110" d="100"/>
        </p:scale>
        <p:origin x="1888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handoutMaster" Target="handoutMasters/handoutMaster1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1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5" Type="http://schemas.openxmlformats.org/officeDocument/2006/relationships/slideMaster" Target="slideMasters/slideMaster5.xml"/><Relationship Id="rId15" Type="http://schemas.openxmlformats.org/officeDocument/2006/relationships/viewProps" Target="viewProps.xml"/><Relationship Id="rId10" Type="http://schemas.openxmlformats.org/officeDocument/2006/relationships/slide" Target="slides/slide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C54AD7C-D434-674F-ABE3-45BB78B64D9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74E8746-50E3-7242-816C-2523F37BB0F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086F72-A37D-824B-9409-D9F6F828ACF5}" type="datetimeFigureOut">
              <a:rPr lang="en-US" smtClean="0"/>
              <a:t>12/6/23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752F86-907E-4F40-8239-AA4DAD47C4B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20CC6F-7CB9-EF49-AC89-C21AF02B406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FA8C8A-B923-9348-98AD-70FCDC041B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34818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89E777-087F-2E4A-86D7-646086A1AA26}" type="datetimeFigureOut">
              <a:rPr lang="en-US" smtClean="0"/>
              <a:t>12/6/23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3E8E15-765C-0D4F-836A-CC046D048C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2804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E8E15-765C-0D4F-836A-CC046D048C0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0081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E8E15-765C-0D4F-836A-CC046D048C0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1651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www.nature.com</a:t>
            </a:r>
            <a:r>
              <a:rPr lang="en-US"/>
              <a:t>/articles/s41551-022-00991-2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E8E15-765C-0D4F-836A-CC046D048C0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7942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DB8FDB-4A41-5C4A-AFAA-4A56142D9D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0936" y="1920734"/>
            <a:ext cx="8489199" cy="1005840"/>
          </a:xfrm>
          <a:prstGeom prst="rect">
            <a:avLst/>
          </a:prstGeom>
        </p:spPr>
        <p:txBody>
          <a:bodyPr/>
          <a:lstStyle>
            <a:lvl1pPr>
              <a:defRPr sz="3300" b="1" i="0" cap="all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37625991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-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FE7B3E-5A1D-7633-D0EC-FC699A70B2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DIVIDER TITLE</a:t>
            </a:r>
          </a:p>
        </p:txBody>
      </p:sp>
    </p:spTree>
    <p:extLst>
      <p:ext uri="{BB962C8B-B14F-4D97-AF65-F5344CB8AC3E}">
        <p14:creationId xmlns:p14="http://schemas.microsoft.com/office/powerpoint/2010/main" val="2385873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-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11F654-9786-DF68-CA17-65E6DB55483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544557"/>
            <a:ext cx="12192000" cy="8844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3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QUESTIONS &amp; ANSWERS</a:t>
            </a:r>
          </a:p>
        </p:txBody>
      </p:sp>
    </p:spTree>
    <p:extLst>
      <p:ext uri="{BB962C8B-B14F-4D97-AF65-F5344CB8AC3E}">
        <p14:creationId xmlns:p14="http://schemas.microsoft.com/office/powerpoint/2010/main" val="1342001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0C9F9CC5-2479-E843-BF23-DB406CCDD6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023" y="5202936"/>
            <a:ext cx="5057233" cy="914400"/>
          </a:xfrm>
          <a:prstGeom prst="rect">
            <a:avLst/>
          </a:prstGeom>
        </p:spPr>
        <p:txBody>
          <a:bodyPr anchor="ctr" anchorCtr="0"/>
          <a:lstStyle>
            <a:lvl1pPr>
              <a:defRPr sz="3600" b="1" i="0" cap="all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26674279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0E254C4D-8EE6-E548-860B-A115E0F82A6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023" y="5523470"/>
            <a:ext cx="8489199" cy="914400"/>
          </a:xfrm>
          <a:prstGeom prst="rect">
            <a:avLst/>
          </a:prstGeom>
        </p:spPr>
        <p:txBody>
          <a:bodyPr/>
          <a:lstStyle>
            <a:lvl1pPr>
              <a:defRPr sz="3300" b="1" i="0" cap="all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41676096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-Block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B046DE1-C9A3-3520-E524-1B05745B24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190BE67-87AE-5314-4DCC-B0581164D2C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0238" y="1618488"/>
            <a:ext cx="10945812" cy="387705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C8911C3E-8ECF-E96B-701A-78BEC6165D0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220903" y="6304471"/>
            <a:ext cx="3762057" cy="201168"/>
          </a:xfrm>
        </p:spPr>
        <p:txBody>
          <a:bodyPr anchor="ctr">
            <a:noAutofit/>
          </a:bodyPr>
          <a:lstStyle>
            <a:lvl1pPr algn="r">
              <a:defRPr sz="1200" b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fontAlgn="ctr"/>
            <a:r>
              <a:rPr lang="en-US" sz="1200" dirty="0"/>
              <a:t>ADD COLLEGE/DEPARTMENT/UNIT NAME</a:t>
            </a:r>
            <a:endParaRPr lang="en-US" sz="28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086E72-2E76-EECD-F98B-CD9239B503D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/>
              <a:t>Page </a:t>
            </a:r>
            <a:fld id="{D451C3AF-C182-BB47-A3C0-0AB666CF876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6316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-2 col_Text_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60DFB12-91D2-CC56-9D96-1D1B198DD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4081EB6-3C00-7E63-6E1C-A75965FADD9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0936" y="1618488"/>
            <a:ext cx="6547104" cy="38766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63E7A3AE-D618-DB92-FCFD-84D702DBCB6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97496" y="1619250"/>
            <a:ext cx="4187825" cy="3876675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Text Placeholder 21">
            <a:extLst>
              <a:ext uri="{FF2B5EF4-FFF2-40B4-BE49-F238E27FC236}">
                <a16:creationId xmlns:a16="http://schemas.microsoft.com/office/drawing/2014/main" id="{F5A5B40C-3856-E50D-BF51-7A35D9AC481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220903" y="6304471"/>
            <a:ext cx="3762057" cy="201168"/>
          </a:xfrm>
        </p:spPr>
        <p:txBody>
          <a:bodyPr anchor="ctr">
            <a:noAutofit/>
          </a:bodyPr>
          <a:lstStyle>
            <a:lvl1pPr algn="r">
              <a:defRPr sz="1200" b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fontAlgn="ctr"/>
            <a:r>
              <a:rPr lang="en-US" sz="1200" dirty="0"/>
              <a:t>ADD COLLEGE/DEPARTMENT/UNIT NAME</a:t>
            </a:r>
            <a:endParaRPr lang="en-US" sz="2800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9E561383-AD4A-F1CC-93AA-CF3EA99078B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/>
              <a:t>Page </a:t>
            </a:r>
            <a:fld id="{D451C3AF-C182-BB47-A3C0-0AB666CF876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28677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-2 col_Text_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575FB63-CD60-BF65-E6F1-BED98ABF7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43C2378-6944-6960-8576-BE652653F0E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0238" y="1618488"/>
            <a:ext cx="6548437" cy="38766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Chart Placeholder 13">
            <a:extLst>
              <a:ext uri="{FF2B5EF4-FFF2-40B4-BE49-F238E27FC236}">
                <a16:creationId xmlns:a16="http://schemas.microsoft.com/office/drawing/2014/main" id="{094B6108-47C6-4EA7-8D9A-C01CCBC9F56F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7397496" y="1618488"/>
            <a:ext cx="4187952" cy="387667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Text Placeholder 21">
            <a:extLst>
              <a:ext uri="{FF2B5EF4-FFF2-40B4-BE49-F238E27FC236}">
                <a16:creationId xmlns:a16="http://schemas.microsoft.com/office/drawing/2014/main" id="{D49EC406-288B-381A-6861-36E21BF9DD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220903" y="6304471"/>
            <a:ext cx="3762057" cy="201168"/>
          </a:xfrm>
        </p:spPr>
        <p:txBody>
          <a:bodyPr anchor="ctr">
            <a:noAutofit/>
          </a:bodyPr>
          <a:lstStyle>
            <a:lvl1pPr algn="r">
              <a:defRPr sz="1200" b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fontAlgn="ctr"/>
            <a:r>
              <a:rPr lang="en-US" sz="1200" dirty="0"/>
              <a:t>ADD COLLEGE/DEPARTMENT/UNIT NAME</a:t>
            </a:r>
            <a:endParaRPr lang="en-US" sz="2800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5D58629-09FD-200D-0D2C-9959587A2BB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/>
              <a:t>Page </a:t>
            </a:r>
            <a:fld id="{D451C3AF-C182-BB47-A3C0-0AB666CF876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39734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-Block_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3D23988B-759D-B492-9C5B-1F21624FA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C962634B-E700-D8E2-1ACB-12290ADAA30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0238" y="1618488"/>
            <a:ext cx="10945812" cy="3877056"/>
          </a:xfrm>
        </p:spPr>
        <p:txBody>
          <a:bodyPr/>
          <a:lstStyle/>
          <a:p>
            <a:endParaRPr lang="en-US"/>
          </a:p>
        </p:txBody>
      </p:sp>
      <p:sp>
        <p:nvSpPr>
          <p:cNvPr id="7" name="Text Placeholder 21">
            <a:extLst>
              <a:ext uri="{FF2B5EF4-FFF2-40B4-BE49-F238E27FC236}">
                <a16:creationId xmlns:a16="http://schemas.microsoft.com/office/drawing/2014/main" id="{12106563-10D8-C08C-CE7A-5DC556AB9EF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220903" y="6304471"/>
            <a:ext cx="3762057" cy="201168"/>
          </a:xfrm>
        </p:spPr>
        <p:txBody>
          <a:bodyPr anchor="ctr">
            <a:noAutofit/>
          </a:bodyPr>
          <a:lstStyle>
            <a:lvl1pPr algn="r">
              <a:defRPr sz="1200" b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fontAlgn="ctr"/>
            <a:r>
              <a:rPr lang="en-US" sz="1200" dirty="0"/>
              <a:t>ADD COLLEGE/DEPARTMENT/UNIT NAME</a:t>
            </a:r>
            <a:endParaRPr lang="en-US" sz="280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BD38468-6517-65F3-FB51-C81E0917117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/>
              <a:t>Page </a:t>
            </a:r>
            <a:fld id="{D451C3AF-C182-BB47-A3C0-0AB666CF876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05243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-Block_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B2C5A08C-A908-240B-911E-D96D988D3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Chart Placeholder 9">
            <a:extLst>
              <a:ext uri="{FF2B5EF4-FFF2-40B4-BE49-F238E27FC236}">
                <a16:creationId xmlns:a16="http://schemas.microsoft.com/office/drawing/2014/main" id="{38835627-8C4F-213C-A604-A74D98E4E950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630238" y="1618488"/>
            <a:ext cx="10945812" cy="387667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Text Placeholder 21">
            <a:extLst>
              <a:ext uri="{FF2B5EF4-FFF2-40B4-BE49-F238E27FC236}">
                <a16:creationId xmlns:a16="http://schemas.microsoft.com/office/drawing/2014/main" id="{C448DC60-AE9D-0ED6-E996-6081EAA3A4A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220903" y="6304471"/>
            <a:ext cx="3762057" cy="201168"/>
          </a:xfrm>
        </p:spPr>
        <p:txBody>
          <a:bodyPr anchor="ctr">
            <a:noAutofit/>
          </a:bodyPr>
          <a:lstStyle>
            <a:lvl1pPr algn="r">
              <a:defRPr sz="1200" b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fontAlgn="ctr"/>
            <a:r>
              <a:rPr lang="en-US" sz="1200" dirty="0"/>
              <a:t>ADD COLLEGE/DEPARTMENT/UNIT NAME</a:t>
            </a:r>
            <a:endParaRPr lang="en-US" sz="2800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D6751B9-5920-BA8B-EB67-964451952C3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/>
              <a:t>Page </a:t>
            </a:r>
            <a:fld id="{D451C3AF-C182-BB47-A3C0-0AB666CF876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99589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-Block_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64572E6-3F53-D12A-2F4D-5C6E3185A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able Placeholder 8">
            <a:extLst>
              <a:ext uri="{FF2B5EF4-FFF2-40B4-BE49-F238E27FC236}">
                <a16:creationId xmlns:a16="http://schemas.microsoft.com/office/drawing/2014/main" id="{D7F62CC9-AC31-A2A3-D038-794CACC4C2F0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>
          <a:xfrm>
            <a:off x="630238" y="1618488"/>
            <a:ext cx="10945812" cy="3876675"/>
          </a:xfrm>
        </p:spPr>
        <p:txBody>
          <a:bodyPr/>
          <a:lstStyle/>
          <a:p>
            <a:endParaRPr lang="en-US"/>
          </a:p>
        </p:txBody>
      </p:sp>
      <p:sp>
        <p:nvSpPr>
          <p:cNvPr id="8" name="Text Placeholder 21">
            <a:extLst>
              <a:ext uri="{FF2B5EF4-FFF2-40B4-BE49-F238E27FC236}">
                <a16:creationId xmlns:a16="http://schemas.microsoft.com/office/drawing/2014/main" id="{A16806E8-40A3-CAD4-0303-D372F13003C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220903" y="6304471"/>
            <a:ext cx="3762057" cy="201168"/>
          </a:xfrm>
        </p:spPr>
        <p:txBody>
          <a:bodyPr anchor="ctr">
            <a:noAutofit/>
          </a:bodyPr>
          <a:lstStyle>
            <a:lvl1pPr algn="r">
              <a:defRPr sz="1200" b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fontAlgn="ctr"/>
            <a:r>
              <a:rPr lang="en-US" sz="1200" dirty="0"/>
              <a:t>ADD COLLEGE/DEPARTMENT/UNIT NAME</a:t>
            </a:r>
            <a:endParaRPr lang="en-US" sz="280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9482301-ECFD-2522-0C41-BF4CBDC1670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/>
              <a:t>Page </a:t>
            </a:r>
            <a:fld id="{D451C3AF-C182-BB47-A3C0-0AB666CF876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65842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jpe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6.xml"/><Relationship Id="rId7" Type="http://schemas.openxmlformats.org/officeDocument/2006/relationships/theme" Target="../theme/theme4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5" Type="http://schemas.openxmlformats.org/officeDocument/2006/relationships/slideLayout" Target="../slideLayouts/slideLayout8.xml"/><Relationship Id="rId4" Type="http://schemas.openxmlformats.org/officeDocument/2006/relationships/slideLayout" Target="../slideLayouts/slideLayout7.xml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0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University of Massachusetts Amherst">
            <a:extLst>
              <a:ext uri="{FF2B5EF4-FFF2-40B4-BE49-F238E27FC236}">
                <a16:creationId xmlns:a16="http://schemas.microsoft.com/office/drawing/2014/main" id="{72FA5808-4AEF-DE46-97D3-AADFDE4C19C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3048" y="352382"/>
            <a:ext cx="1960471" cy="781203"/>
          </a:xfrm>
          <a:prstGeom prst="rect">
            <a:avLst/>
          </a:prstGeom>
        </p:spPr>
      </p:pic>
      <p:pic>
        <p:nvPicPr>
          <p:cNvPr id="7" name="Picture 6" descr="Aerial view of campus.">
            <a:extLst>
              <a:ext uri="{FF2B5EF4-FFF2-40B4-BE49-F238E27FC236}">
                <a16:creationId xmlns:a16="http://schemas.microsoft.com/office/drawing/2014/main" id="{C4E73E13-C016-A540-8C92-39E91896368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3"/>
          <a:stretch/>
        </p:blipFill>
        <p:spPr>
          <a:xfrm>
            <a:off x="-2" y="1507524"/>
            <a:ext cx="12194852" cy="535047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E7213C1-2324-3E4D-B605-5FC1DA7D8E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507524"/>
            <a:ext cx="12192000" cy="148281"/>
          </a:xfrm>
          <a:prstGeom prst="rect">
            <a:avLst/>
          </a:prstGeom>
          <a:solidFill>
            <a:srgbClr val="8A23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66018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University of Massachusetts Amherst">
            <a:extLst>
              <a:ext uri="{FF2B5EF4-FFF2-40B4-BE49-F238E27FC236}">
                <a16:creationId xmlns:a16="http://schemas.microsoft.com/office/drawing/2014/main" id="{72FA5808-4AEF-DE46-97D3-AADFDE4C19C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3048" y="352382"/>
            <a:ext cx="1960471" cy="78120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56FB7A6-6F70-D742-AF1B-8049928FC2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507524"/>
            <a:ext cx="12192000" cy="148281"/>
          </a:xfrm>
          <a:prstGeom prst="rect">
            <a:avLst/>
          </a:prstGeom>
          <a:solidFill>
            <a:srgbClr val="8A23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pic>
        <p:nvPicPr>
          <p:cNvPr id="7" name="Picture 6" descr="People walking near the campus pond.">
            <a:extLst>
              <a:ext uri="{FF2B5EF4-FFF2-40B4-BE49-F238E27FC236}">
                <a16:creationId xmlns:a16="http://schemas.microsoft.com/office/drawing/2014/main" id="{C4E73E13-C016-A540-8C92-39E91896368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598" r="1316" b="885"/>
          <a:stretch/>
        </p:blipFill>
        <p:spPr>
          <a:xfrm>
            <a:off x="-2" y="1507524"/>
            <a:ext cx="12192000" cy="5350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0165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University of Massachusetts Amherst">
            <a:extLst>
              <a:ext uri="{FF2B5EF4-FFF2-40B4-BE49-F238E27FC236}">
                <a16:creationId xmlns:a16="http://schemas.microsoft.com/office/drawing/2014/main" id="{72FA5808-4AEF-DE46-97D3-AADFDE4C19C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3048" y="352382"/>
            <a:ext cx="1960471" cy="781203"/>
          </a:xfrm>
          <a:prstGeom prst="rect">
            <a:avLst/>
          </a:prstGeom>
        </p:spPr>
      </p:pic>
      <p:pic>
        <p:nvPicPr>
          <p:cNvPr id="7" name="Picture 6" descr="View of campus pond with trees and buildings around.">
            <a:extLst>
              <a:ext uri="{FF2B5EF4-FFF2-40B4-BE49-F238E27FC236}">
                <a16:creationId xmlns:a16="http://schemas.microsoft.com/office/drawing/2014/main" id="{C4E73E13-C016-A540-8C92-39E91896368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1507524"/>
            <a:ext cx="12191999" cy="535047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40651DA-BA2F-1140-AADB-B43B15659D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507524"/>
            <a:ext cx="12192000" cy="148281"/>
          </a:xfrm>
          <a:prstGeom prst="rect">
            <a:avLst/>
          </a:prstGeom>
          <a:solidFill>
            <a:srgbClr val="8A23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83259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B557514-0BB0-B19E-7766-6990A73E2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740664"/>
            <a:ext cx="10945368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A959C8A-286A-AC77-588C-D3F9E6DEB090}"/>
              </a:ext>
            </a:extLst>
          </p:cNvPr>
          <p:cNvCxnSpPr/>
          <p:nvPr userDrawn="1"/>
        </p:nvCxnSpPr>
        <p:spPr>
          <a:xfrm>
            <a:off x="11018520" y="6300216"/>
            <a:ext cx="0" cy="201168"/>
          </a:xfrm>
          <a:prstGeom prst="line">
            <a:avLst/>
          </a:prstGeom>
          <a:ln w="158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B178C341-83D7-4D2E-AFB2-59EC89B4D7BF}"/>
              </a:ext>
            </a:extLst>
          </p:cNvPr>
          <p:cNvSpPr/>
          <p:nvPr userDrawn="1"/>
        </p:nvSpPr>
        <p:spPr>
          <a:xfrm>
            <a:off x="0" y="5907024"/>
            <a:ext cx="12198096" cy="59635"/>
          </a:xfrm>
          <a:prstGeom prst="rect">
            <a:avLst/>
          </a:prstGeom>
          <a:solidFill>
            <a:srgbClr val="9105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Logo&#10;&#10;Description automatically generated">
            <a:extLst>
              <a:ext uri="{FF2B5EF4-FFF2-40B4-BE49-F238E27FC236}">
                <a16:creationId xmlns:a16="http://schemas.microsoft.com/office/drawing/2014/main" id="{C1DBE3E3-2AB5-B123-74ED-FA68CAEFC3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/>
          <a:srcRect l="6500" t="15994" r="9563" b="17028"/>
          <a:stretch/>
        </p:blipFill>
        <p:spPr>
          <a:xfrm>
            <a:off x="429768" y="6135624"/>
            <a:ext cx="1371843" cy="548640"/>
          </a:xfrm>
          <a:prstGeom prst="rect">
            <a:avLst/>
          </a:prstGeom>
        </p:spPr>
      </p:pic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CB3D96EA-21B0-A7C1-F8E9-35D8BE11C1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936" y="1618488"/>
            <a:ext cx="10945368" cy="38770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1A1D41-22DB-F258-73A6-F4EADF4A2C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18520" y="6300217"/>
            <a:ext cx="963929" cy="2011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Page </a:t>
            </a:r>
            <a:fld id="{D451C3AF-C182-BB47-A3C0-0AB666CF876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203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10" r:id="rId2"/>
    <p:sldLayoutId id="2147483711" r:id="rId3"/>
    <p:sldLayoutId id="2147483709" r:id="rId4"/>
    <p:sldLayoutId id="2147483713" r:id="rId5"/>
    <p:sldLayoutId id="2147483714" r:id="rId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rgbClr val="8A2332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600" b="1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008" userDrawn="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F926F06-EF9B-4040-B0D3-3AD4F6AC62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906530"/>
            <a:ext cx="12192000" cy="670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CCBF85-5575-0F85-3E31-0CC2103C1D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5193792"/>
            <a:ext cx="10515600" cy="5808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415737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3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8A23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CA63DFC-D1A2-03BB-5A99-79D37D1F310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001768" y="4800600"/>
            <a:ext cx="2194560" cy="87448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CB3EDD7-0FEA-FC7E-7257-1A3967ACE113}"/>
              </a:ext>
            </a:extLst>
          </p:cNvPr>
          <p:cNvSpPr/>
          <p:nvPr userDrawn="1"/>
        </p:nvSpPr>
        <p:spPr>
          <a:xfrm>
            <a:off x="0" y="5907024"/>
            <a:ext cx="12192000" cy="640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Placeholder 6">
            <a:extLst>
              <a:ext uri="{FF2B5EF4-FFF2-40B4-BE49-F238E27FC236}">
                <a16:creationId xmlns:a16="http://schemas.microsoft.com/office/drawing/2014/main" id="{158B2AE6-207B-A392-843E-67BD0276A1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554517"/>
            <a:ext cx="12192000" cy="8744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723403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bg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FEEB3C9-E6F3-5540-5A83-D7FDBC3B3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CS682 Final project presentation</a:t>
            </a:r>
            <a:br>
              <a:rPr lang="en-US" b="1" i="0" dirty="0">
                <a:solidFill>
                  <a:srgbClr val="222222"/>
                </a:solidFill>
                <a:effectLst/>
                <a:latin typeface="Harding"/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64987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675C5B-4441-19B4-49A7-0565CAB1A4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>
                <a:latin typeface="Söhne"/>
              </a:rPr>
              <a:t>Novel Normalization Approach for Biological Data Analysis</a:t>
            </a:r>
            <a:br>
              <a:rPr lang="en-US" b="1" i="0" dirty="0">
                <a:effectLst/>
                <a:latin typeface="Söhne"/>
              </a:rPr>
            </a:br>
            <a:endParaRPr lang="en-US" dirty="0"/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59A9BCFD-E169-67DC-3CB1-1A72A701928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tretch>
            <a:fillRect/>
          </a:stretch>
        </p:blipFill>
        <p:spPr>
          <a:xfrm>
            <a:off x="7599555" y="1283335"/>
            <a:ext cx="3976749" cy="4211828"/>
          </a:xfrm>
          <a:solidFill>
            <a:srgbClr val="8A2332"/>
          </a:solidFill>
          <a:ln w="50800">
            <a:solidFill>
              <a:srgbClr val="8A2332"/>
            </a:solidFill>
          </a:ln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C170590-B90C-4FC8-C38F-96DCAC0457B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8B8DC1-CEDD-6197-A028-E5782EB343A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/>
              <a:t>Page </a:t>
            </a:r>
            <a:fld id="{D451C3AF-C182-BB47-A3C0-0AB666CF876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1DF78692-1ABF-3DAF-DBF6-FD4C3A3CF5D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15696" y="1283335"/>
            <a:ext cx="6547104" cy="4211828"/>
          </a:xfrm>
        </p:spPr>
        <p:txBody>
          <a:bodyPr>
            <a:normAutofit fontScale="925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/>
              <a:t>bypassing traditional data normalization to allow neural networks to learn from the true characteristics of the raw data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normalization was reimagined as an active process that self-adjusts during learning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CIFAR-10, Gene Expression, and ECG datasets</a:t>
            </a:r>
          </a:p>
        </p:txBody>
      </p:sp>
    </p:spTree>
    <p:extLst>
      <p:ext uri="{BB962C8B-B14F-4D97-AF65-F5344CB8AC3E}">
        <p14:creationId xmlns:p14="http://schemas.microsoft.com/office/powerpoint/2010/main" val="34814880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2EFA2-C27F-DF19-074C-BC6F06BFD6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Comparative Analysis of Normalization Methods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0D6F960-3470-DA88-8096-ADD8D217A40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CD1B8B-7855-492F-B847-5B90C1664A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/>
              <a:t>Page </a:t>
            </a:r>
            <a:fld id="{D451C3AF-C182-BB47-A3C0-0AB666CF8761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14" name="Picture Placeholder 11">
            <a:extLst>
              <a:ext uri="{FF2B5EF4-FFF2-40B4-BE49-F238E27FC236}">
                <a16:creationId xmlns:a16="http://schemas.microsoft.com/office/drawing/2014/main" id="{BB996BC5-B929-B4ED-B8E9-B5963E0279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766" y="1770853"/>
            <a:ext cx="3998719" cy="3055863"/>
          </a:xfrm>
          <a:prstGeom prst="rect">
            <a:avLst/>
          </a:prstGeom>
        </p:spPr>
      </p:pic>
      <p:pic>
        <p:nvPicPr>
          <p:cNvPr id="19" name="Picture Placeholder 17">
            <a:extLst>
              <a:ext uri="{FF2B5EF4-FFF2-40B4-BE49-F238E27FC236}">
                <a16:creationId xmlns:a16="http://schemas.microsoft.com/office/drawing/2014/main" id="{F2D1A70F-77F2-4000-09C4-D4A3B217C8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2282" y="1901066"/>
            <a:ext cx="4154179" cy="2795439"/>
          </a:xfrm>
          <a:prstGeom prst="rect">
            <a:avLst/>
          </a:prstGeom>
        </p:spPr>
      </p:pic>
      <p:pic>
        <p:nvPicPr>
          <p:cNvPr id="23" name="Picture Placeholder 22">
            <a:extLst>
              <a:ext uri="{FF2B5EF4-FFF2-40B4-BE49-F238E27FC236}">
                <a16:creationId xmlns:a16="http://schemas.microsoft.com/office/drawing/2014/main" id="{9847C2EF-CD0F-AD8C-28A4-062FA4A5716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/>
          <a:srcRect l="10133" r="10133"/>
          <a:stretch>
            <a:fillRect/>
          </a:stretch>
        </p:blipFill>
        <p:spPr>
          <a:xfrm>
            <a:off x="8104666" y="1727027"/>
            <a:ext cx="3395818" cy="3143513"/>
          </a:xfrm>
        </p:spPr>
      </p:pic>
    </p:spTree>
    <p:extLst>
      <p:ext uri="{BB962C8B-B14F-4D97-AF65-F5344CB8AC3E}">
        <p14:creationId xmlns:p14="http://schemas.microsoft.com/office/powerpoint/2010/main" val="26524379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7B1C4-7C43-7935-314A-197CCFB5BD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Application on Biological Data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BD776FF-BE2A-F815-69CA-0CB50289B8C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6E39B0-FD05-E1BC-534D-D9DD3E6A723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/>
              <a:t>Page </a:t>
            </a:r>
            <a:fld id="{D451C3AF-C182-BB47-A3C0-0AB666CF8761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12" name="Picture Placeholder 9">
            <a:extLst>
              <a:ext uri="{FF2B5EF4-FFF2-40B4-BE49-F238E27FC236}">
                <a16:creationId xmlns:a16="http://schemas.microsoft.com/office/drawing/2014/main" id="{F94F0C0F-5188-6D09-0CF7-4A12B762C1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183" r="8833"/>
          <a:stretch/>
        </p:blipFill>
        <p:spPr>
          <a:xfrm>
            <a:off x="628238" y="1732575"/>
            <a:ext cx="5698902" cy="3392849"/>
          </a:xfrm>
          <a:prstGeom prst="rect">
            <a:avLst/>
          </a:prstGeom>
        </p:spPr>
      </p:pic>
      <p:pic>
        <p:nvPicPr>
          <p:cNvPr id="21" name="Picture Placeholder 20">
            <a:extLst>
              <a:ext uri="{FF2B5EF4-FFF2-40B4-BE49-F238E27FC236}">
                <a16:creationId xmlns:a16="http://schemas.microsoft.com/office/drawing/2014/main" id="{4A3A5E94-511B-436C-A62F-8DD6657170D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/>
          <a:stretch>
            <a:fillRect/>
          </a:stretch>
        </p:blipFill>
        <p:spPr>
          <a:xfrm>
            <a:off x="6482302" y="1856488"/>
            <a:ext cx="5241702" cy="3145021"/>
          </a:xfrm>
        </p:spPr>
      </p:pic>
    </p:spTree>
    <p:extLst>
      <p:ext uri="{BB962C8B-B14F-4D97-AF65-F5344CB8AC3E}">
        <p14:creationId xmlns:p14="http://schemas.microsoft.com/office/powerpoint/2010/main" val="25261472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5CF2873-BD8F-2541-5E2D-4D80A215FF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281598647"/>
      </p:ext>
    </p:extLst>
  </p:cSld>
  <p:clrMapOvr>
    <a:masterClrMapping/>
  </p:clrMapOvr>
</p:sld>
</file>

<file path=ppt/theme/theme1.xml><?xml version="1.0" encoding="utf-8"?>
<a:theme xmlns:a="http://schemas.openxmlformats.org/drawingml/2006/main" name="Title Slide-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Y23 UMA PowerPoint Template-2" id="{7F9BFA31-4AFB-934A-9DFB-E5C66EF8DE37}" vid="{AC195A7D-9198-404D-B218-645D2C98A05E}"/>
    </a:ext>
  </a:extLst>
</a:theme>
</file>

<file path=ppt/theme/theme2.xml><?xml version="1.0" encoding="utf-8"?>
<a:theme xmlns:a="http://schemas.openxmlformats.org/drawingml/2006/main" name="Title Slide-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Y23 UMA PowerPoint Template-2" id="{7F9BFA31-4AFB-934A-9DFB-E5C66EF8DE37}" vid="{BE28B2AA-85CF-1240-8BDE-E630F8A82BE9}"/>
    </a:ext>
  </a:extLst>
</a:theme>
</file>

<file path=ppt/theme/theme3.xml><?xml version="1.0" encoding="utf-8"?>
<a:theme xmlns:a="http://schemas.openxmlformats.org/drawingml/2006/main" name="Title Slide-3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Y23 UMA PowerPoint Template-2" id="{7F9BFA31-4AFB-934A-9DFB-E5C66EF8DE37}" vid="{FF85885E-C941-2A41-A9C5-36199E8F87CF}"/>
    </a:ext>
  </a:extLst>
</a:theme>
</file>

<file path=ppt/theme/theme4.xml><?xml version="1.0" encoding="utf-8"?>
<a:theme xmlns:a="http://schemas.openxmlformats.org/drawingml/2006/main" name="Content Maste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Y23 UMA PowerPoint Template-2" id="{7F9BFA31-4AFB-934A-9DFB-E5C66EF8DE37}" vid="{81CD4AB8-5302-2E42-83C6-16EEA86B3C4B}"/>
    </a:ext>
  </a:extLst>
</a:theme>
</file>

<file path=ppt/theme/theme5.xml><?xml version="1.0" encoding="utf-8"?>
<a:theme xmlns:a="http://schemas.openxmlformats.org/drawingml/2006/main" name="Divider Slid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Y23 UMA PowerPoint Template-2" id="{7F9BFA31-4AFB-934A-9DFB-E5C66EF8DE37}" vid="{C4C41B3E-6EC2-9549-AB51-838D793E58E7}"/>
    </a:ext>
  </a:extLst>
</a:theme>
</file>

<file path=ppt/theme/theme6.xml><?xml version="1.0" encoding="utf-8"?>
<a:theme xmlns:a="http://schemas.openxmlformats.org/drawingml/2006/main" name="Closing Slid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FY23 UMA PowerPoint Template-2" id="{7F9BFA31-4AFB-934A-9DFB-E5C66EF8DE37}" vid="{C7276F49-7EC7-CD42-BEAA-600E87DC8FC3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Title Slide-1</Template>
  <TotalTime>364</TotalTime>
  <Words>81</Words>
  <Application>Microsoft Macintosh PowerPoint</Application>
  <PresentationFormat>Widescreen</PresentationFormat>
  <Paragraphs>15</Paragraphs>
  <Slides>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5</vt:i4>
      </vt:variant>
    </vt:vector>
  </HeadingPairs>
  <TitlesOfParts>
    <vt:vector size="15" baseType="lpstr">
      <vt:lpstr>Arial</vt:lpstr>
      <vt:lpstr>Calibri</vt:lpstr>
      <vt:lpstr>Harding</vt:lpstr>
      <vt:lpstr>Söhne</vt:lpstr>
      <vt:lpstr>Title Slide-1</vt:lpstr>
      <vt:lpstr>Title Slide-2</vt:lpstr>
      <vt:lpstr>Title Slide-3</vt:lpstr>
      <vt:lpstr>Content Master</vt:lpstr>
      <vt:lpstr>Divider Slide</vt:lpstr>
      <vt:lpstr>Closing Slide</vt:lpstr>
      <vt:lpstr>CS682 Final project presentation </vt:lpstr>
      <vt:lpstr>Novel Normalization Approach for Biological Data Analysis </vt:lpstr>
      <vt:lpstr>Comparative Analysis of Normalization Methods</vt:lpstr>
      <vt:lpstr>Application on Biological Data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Lab meeting 3/7/23 </dc:title>
  <dc:creator>Lennartz, Chelsea - 0223 - MITLL</dc:creator>
  <cp:lastModifiedBy>Lennartz, Chelsea - 0223 - MITLL</cp:lastModifiedBy>
  <cp:revision>4</cp:revision>
  <dcterms:created xsi:type="dcterms:W3CDTF">2023-03-06T21:38:08Z</dcterms:created>
  <dcterms:modified xsi:type="dcterms:W3CDTF">2023-12-07T04:20:40Z</dcterms:modified>
</cp:coreProperties>
</file>